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9" r:id="rId2"/>
  </p:sldIdLst>
  <p:sldSz cx="6858000" cy="8316913"/>
  <p:notesSz cx="6669088" cy="97758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35">
          <p15:clr>
            <a:srgbClr val="A4A3A4"/>
          </p15:clr>
        </p15:guide>
        <p15:guide id="2" pos="119">
          <p15:clr>
            <a:srgbClr val="A4A3A4"/>
          </p15:clr>
        </p15:guide>
        <p15:guide id="3" orient="horz" pos="2937">
          <p15:clr>
            <a:srgbClr val="A4A3A4"/>
          </p15:clr>
        </p15:guide>
        <p15:guide id="4" orient="horz" pos="3118">
          <p15:clr>
            <a:srgbClr val="A4A3A4"/>
          </p15:clr>
        </p15:guide>
        <p15:guide id="5" pos="1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6" d="100"/>
          <a:sy n="96" d="100"/>
        </p:scale>
        <p:origin x="3450" y="96"/>
      </p:cViewPr>
      <p:guideLst>
        <p:guide orient="horz" pos="2835"/>
        <p:guide pos="119"/>
        <p:guide orient="horz" pos="2937"/>
        <p:guide orient="horz" pos="3118"/>
        <p:guide pos="16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1"/>
            <a:ext cx="2889938" cy="488791"/>
          </a:xfrm>
          <a:prstGeom prst="rect">
            <a:avLst/>
          </a:prstGeom>
        </p:spPr>
        <p:txBody>
          <a:bodyPr vert="horz" lIns="90633" tIns="45317" rIns="90633" bIns="45317" rtlCol="0"/>
          <a:lstStyle>
            <a:lvl1pPr algn="l">
              <a:defRPr sz="1200"/>
            </a:lvl1pPr>
          </a:lstStyle>
          <a:p>
            <a:endParaRPr lang="de-DE"/>
          </a:p>
        </p:txBody>
      </p:sp>
      <p:sp>
        <p:nvSpPr>
          <p:cNvPr id="3" name="Datumsplatzhalter 2"/>
          <p:cNvSpPr>
            <a:spLocks noGrp="1"/>
          </p:cNvSpPr>
          <p:nvPr>
            <p:ph type="dt" idx="1"/>
          </p:nvPr>
        </p:nvSpPr>
        <p:spPr>
          <a:xfrm>
            <a:off x="3777607" y="1"/>
            <a:ext cx="2889938" cy="488791"/>
          </a:xfrm>
          <a:prstGeom prst="rect">
            <a:avLst/>
          </a:prstGeom>
        </p:spPr>
        <p:txBody>
          <a:bodyPr vert="horz" lIns="90633" tIns="45317" rIns="90633" bIns="45317" rtlCol="0"/>
          <a:lstStyle>
            <a:lvl1pPr algn="r">
              <a:defRPr sz="1200"/>
            </a:lvl1pPr>
          </a:lstStyle>
          <a:p>
            <a:fld id="{016587A2-0CE8-4E84-8FF0-51005AF2FF7B}" type="datetimeFigureOut">
              <a:rPr lang="de-DE" smtClean="0"/>
              <a:pPr/>
              <a:t>23.01.2020</a:t>
            </a:fld>
            <a:endParaRPr lang="de-DE"/>
          </a:p>
        </p:txBody>
      </p:sp>
      <p:sp>
        <p:nvSpPr>
          <p:cNvPr id="4" name="Folienbildplatzhalter 3"/>
          <p:cNvSpPr>
            <a:spLocks noGrp="1" noRot="1" noChangeAspect="1"/>
          </p:cNvSpPr>
          <p:nvPr>
            <p:ph type="sldImg" idx="2"/>
          </p:nvPr>
        </p:nvSpPr>
        <p:spPr>
          <a:xfrm>
            <a:off x="1824038" y="733425"/>
            <a:ext cx="3021012" cy="3665538"/>
          </a:xfrm>
          <a:prstGeom prst="rect">
            <a:avLst/>
          </a:prstGeom>
          <a:noFill/>
          <a:ln w="12700">
            <a:solidFill>
              <a:prstClr val="black"/>
            </a:solidFill>
          </a:ln>
        </p:spPr>
        <p:txBody>
          <a:bodyPr vert="horz" lIns="90633" tIns="45317" rIns="90633" bIns="45317" rtlCol="0" anchor="ctr"/>
          <a:lstStyle/>
          <a:p>
            <a:endParaRPr lang="de-DE"/>
          </a:p>
        </p:txBody>
      </p:sp>
      <p:sp>
        <p:nvSpPr>
          <p:cNvPr id="5" name="Notizenplatzhalter 4"/>
          <p:cNvSpPr>
            <a:spLocks noGrp="1"/>
          </p:cNvSpPr>
          <p:nvPr>
            <p:ph type="body" sz="quarter" idx="3"/>
          </p:nvPr>
        </p:nvSpPr>
        <p:spPr>
          <a:xfrm>
            <a:off x="666909" y="4643518"/>
            <a:ext cx="5335270" cy="4399121"/>
          </a:xfrm>
          <a:prstGeom prst="rect">
            <a:avLst/>
          </a:prstGeom>
        </p:spPr>
        <p:txBody>
          <a:bodyPr vert="horz" lIns="90633" tIns="45317" rIns="90633" bIns="45317"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285339"/>
            <a:ext cx="2889938" cy="488791"/>
          </a:xfrm>
          <a:prstGeom prst="rect">
            <a:avLst/>
          </a:prstGeom>
        </p:spPr>
        <p:txBody>
          <a:bodyPr vert="horz" lIns="90633" tIns="45317" rIns="90633" bIns="45317" rtlCol="0" anchor="b"/>
          <a:lstStyle>
            <a:lvl1pPr algn="l">
              <a:defRPr sz="1200"/>
            </a:lvl1pPr>
          </a:lstStyle>
          <a:p>
            <a:endParaRPr lang="de-DE"/>
          </a:p>
        </p:txBody>
      </p:sp>
      <p:sp>
        <p:nvSpPr>
          <p:cNvPr id="7" name="Foliennummernplatzhalter 6"/>
          <p:cNvSpPr>
            <a:spLocks noGrp="1"/>
          </p:cNvSpPr>
          <p:nvPr>
            <p:ph type="sldNum" sz="quarter" idx="5"/>
          </p:nvPr>
        </p:nvSpPr>
        <p:spPr>
          <a:xfrm>
            <a:off x="3777607" y="9285339"/>
            <a:ext cx="2889938" cy="488791"/>
          </a:xfrm>
          <a:prstGeom prst="rect">
            <a:avLst/>
          </a:prstGeom>
        </p:spPr>
        <p:txBody>
          <a:bodyPr vert="horz" lIns="90633" tIns="45317" rIns="90633" bIns="45317" rtlCol="0" anchor="b"/>
          <a:lstStyle>
            <a:lvl1pPr algn="r">
              <a:defRPr sz="1200"/>
            </a:lvl1pPr>
          </a:lstStyle>
          <a:p>
            <a:fld id="{C87FD624-C597-45BF-A01D-05E435E512AD}" type="slidenum">
              <a:rPr lang="de-DE" smtClean="0"/>
              <a:pPr/>
              <a:t>‹#›</a:t>
            </a:fld>
            <a:endParaRPr lang="de-DE"/>
          </a:p>
        </p:txBody>
      </p:sp>
    </p:spTree>
    <p:extLst>
      <p:ext uri="{BB962C8B-B14F-4D97-AF65-F5344CB8AC3E}">
        <p14:creationId xmlns:p14="http://schemas.microsoft.com/office/powerpoint/2010/main" val="3662928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824038" y="733425"/>
            <a:ext cx="3021012" cy="3665538"/>
          </a:xfrm>
        </p:spPr>
      </p:sp>
      <p:sp>
        <p:nvSpPr>
          <p:cNvPr id="3" name="Notizenplatzhalter 2"/>
          <p:cNvSpPr>
            <a:spLocks noGrp="1"/>
          </p:cNvSpPr>
          <p:nvPr>
            <p:ph type="body" idx="1"/>
          </p:nvPr>
        </p:nvSpPr>
        <p:spPr/>
        <p:txBody>
          <a:bodyPr>
            <a:normAutofit/>
          </a:bodyPr>
          <a:lstStyle/>
          <a:p>
            <a:endParaRPr lang="de-DE" noProof="0" dirty="0"/>
          </a:p>
        </p:txBody>
      </p:sp>
      <p:sp>
        <p:nvSpPr>
          <p:cNvPr id="4" name="Foliennummernplatzhalter 3"/>
          <p:cNvSpPr>
            <a:spLocks noGrp="1"/>
          </p:cNvSpPr>
          <p:nvPr>
            <p:ph type="sldNum" sz="quarter" idx="10"/>
          </p:nvPr>
        </p:nvSpPr>
        <p:spPr/>
        <p:txBody>
          <a:bodyPr/>
          <a:lstStyle/>
          <a:p>
            <a:fld id="{C87FD624-C597-45BF-A01D-05E435E512AD}" type="slidenum">
              <a:rPr lang="de-DE" smtClean="0"/>
              <a:pPr/>
              <a:t>1</a:t>
            </a:fld>
            <a:endParaRPr lang="de-DE"/>
          </a:p>
        </p:txBody>
      </p:sp>
    </p:spTree>
    <p:extLst>
      <p:ext uri="{BB962C8B-B14F-4D97-AF65-F5344CB8AC3E}">
        <p14:creationId xmlns:p14="http://schemas.microsoft.com/office/powerpoint/2010/main" val="507116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514350" y="2583636"/>
            <a:ext cx="5829300" cy="1782745"/>
          </a:xfrm>
        </p:spPr>
        <p:txBody>
          <a:bodyPr/>
          <a:lstStyle/>
          <a:p>
            <a:r>
              <a:rPr lang="de-DE"/>
              <a:t>Titelmasterformat durch Klicken bearbeiten</a:t>
            </a:r>
          </a:p>
        </p:txBody>
      </p:sp>
      <p:sp>
        <p:nvSpPr>
          <p:cNvPr id="3" name="Untertitel 2"/>
          <p:cNvSpPr>
            <a:spLocks noGrp="1"/>
          </p:cNvSpPr>
          <p:nvPr>
            <p:ph type="subTitle" idx="1"/>
          </p:nvPr>
        </p:nvSpPr>
        <p:spPr>
          <a:xfrm>
            <a:off x="1028700" y="4712919"/>
            <a:ext cx="4800600" cy="21254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3729037" y="444725"/>
            <a:ext cx="1157288" cy="9460489"/>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257176" y="444725"/>
            <a:ext cx="3357563" cy="9460489"/>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41735" y="5344388"/>
            <a:ext cx="5829300" cy="1651831"/>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541735" y="3525064"/>
            <a:ext cx="5829300" cy="181932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57178" y="2587486"/>
            <a:ext cx="2257425" cy="731772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2628903" y="2587486"/>
            <a:ext cx="2257425" cy="731772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42900" y="333062"/>
            <a:ext cx="6172200" cy="1386152"/>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342900" y="1861679"/>
            <a:ext cx="3030141" cy="7758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342900" y="2637539"/>
            <a:ext cx="3030141" cy="47918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3483772" y="1861679"/>
            <a:ext cx="3031331" cy="7758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3483772" y="2637539"/>
            <a:ext cx="3031331" cy="47918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342903" y="331138"/>
            <a:ext cx="2256235" cy="1409255"/>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2681290" y="331137"/>
            <a:ext cx="3833813" cy="709825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342903" y="1740392"/>
            <a:ext cx="2256235" cy="5689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344216" y="5821841"/>
            <a:ext cx="4114800" cy="687301"/>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344216" y="743131"/>
            <a:ext cx="4114800" cy="499014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344216" y="6509142"/>
            <a:ext cx="4114800" cy="97608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66D127FB-291E-41AE-829F-A06F447E5B98}" type="datetimeFigureOut">
              <a:rPr lang="de-DE" smtClean="0"/>
              <a:pPr/>
              <a:t>23.01.2020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73DFE64-A696-4105-B0DD-D9E0ADE6BA67}" type="slidenum">
              <a:rPr lang="de-DE" smtClean="0"/>
              <a:pPr/>
              <a:t>‹#›</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342900" y="333062"/>
            <a:ext cx="6172200" cy="1386152"/>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342900" y="1940615"/>
            <a:ext cx="6172200" cy="5488778"/>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342900" y="7708547"/>
            <a:ext cx="1600200" cy="442798"/>
          </a:xfrm>
          <a:prstGeom prst="rect">
            <a:avLst/>
          </a:prstGeom>
        </p:spPr>
        <p:txBody>
          <a:bodyPr vert="horz" lIns="91440" tIns="45720" rIns="91440" bIns="45720" rtlCol="0" anchor="ctr"/>
          <a:lstStyle>
            <a:lvl1pPr algn="l">
              <a:defRPr sz="1200">
                <a:solidFill>
                  <a:schemeClr val="tx1">
                    <a:tint val="75000"/>
                  </a:schemeClr>
                </a:solidFill>
              </a:defRPr>
            </a:lvl1pPr>
          </a:lstStyle>
          <a:p>
            <a:fld id="{66D127FB-291E-41AE-829F-A06F447E5B98}" type="datetimeFigureOut">
              <a:rPr lang="de-DE" smtClean="0"/>
              <a:pPr/>
              <a:t>23.01.2020</a:t>
            </a:fld>
            <a:endParaRPr lang="de-DE"/>
          </a:p>
        </p:txBody>
      </p:sp>
      <p:sp>
        <p:nvSpPr>
          <p:cNvPr id="5" name="Fußzeilenplatzhalter 4"/>
          <p:cNvSpPr>
            <a:spLocks noGrp="1"/>
          </p:cNvSpPr>
          <p:nvPr>
            <p:ph type="ftr" sz="quarter" idx="3"/>
          </p:nvPr>
        </p:nvSpPr>
        <p:spPr>
          <a:xfrm>
            <a:off x="2343150" y="7708547"/>
            <a:ext cx="2171700" cy="44279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4914900" y="7708547"/>
            <a:ext cx="1600200" cy="442798"/>
          </a:xfrm>
          <a:prstGeom prst="rect">
            <a:avLst/>
          </a:prstGeom>
        </p:spPr>
        <p:txBody>
          <a:bodyPr vert="horz" lIns="91440" tIns="45720" rIns="91440" bIns="45720" rtlCol="0" anchor="ctr"/>
          <a:lstStyle>
            <a:lvl1pPr algn="r">
              <a:defRPr sz="1200">
                <a:solidFill>
                  <a:schemeClr val="tx1">
                    <a:tint val="75000"/>
                  </a:schemeClr>
                </a:solidFill>
              </a:defRPr>
            </a:lvl1pPr>
          </a:lstStyle>
          <a:p>
            <a:fld id="{A73DFE64-A696-4105-B0DD-D9E0ADE6BA67}" type="slidenum">
              <a:rPr lang="de-DE" smtClean="0"/>
              <a:pPr/>
              <a:t>‹#›</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www.deufo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 descr="C:\Users\MarciniakJ\Desktop\DEUF-TRANSPORTWEGE.jpg">
            <a:extLst>
              <a:ext uri="{FF2B5EF4-FFF2-40B4-BE49-F238E27FC236}">
                <a16:creationId xmlns:a16="http://schemas.microsoft.com/office/drawing/2014/main" xmlns="" id="{86C7ADC4-A67B-474C-A36D-D913851CF55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7758" b="17886"/>
          <a:stretch/>
        </p:blipFill>
        <p:spPr bwMode="auto">
          <a:xfrm>
            <a:off x="0" y="-33208"/>
            <a:ext cx="6858000" cy="2615442"/>
          </a:xfrm>
          <a:prstGeom prst="rect">
            <a:avLst/>
          </a:prstGeom>
          <a:noFill/>
          <a:extLst>
            <a:ext uri="{909E8E84-426E-40DD-AFC4-6F175D3DCCD1}">
              <a14:hiddenFill xmlns:a14="http://schemas.microsoft.com/office/drawing/2010/main">
                <a:solidFill>
                  <a:srgbClr val="FFFFFF"/>
                </a:solidFill>
              </a14:hiddenFill>
            </a:ext>
          </a:extLst>
        </p:spPr>
      </p:pic>
      <p:sp>
        <p:nvSpPr>
          <p:cNvPr id="8" name="Textfeld 7"/>
          <p:cNvSpPr txBox="1"/>
          <p:nvPr/>
        </p:nvSpPr>
        <p:spPr>
          <a:xfrm>
            <a:off x="184790" y="4252708"/>
            <a:ext cx="3532242" cy="1392689"/>
          </a:xfrm>
          <a:prstGeom prst="rect">
            <a:avLst/>
          </a:prstGeom>
          <a:noFill/>
          <a:ln>
            <a:noFill/>
          </a:ln>
        </p:spPr>
        <p:txBody>
          <a:bodyPr wrap="square" rtlCol="0">
            <a:spAutoFit/>
          </a:bodyPr>
          <a:lstStyle/>
          <a:p>
            <a:pPr algn="just">
              <a:buClr>
                <a:schemeClr val="bg1">
                  <a:lumMod val="50000"/>
                </a:schemeClr>
              </a:buClr>
            </a:pPr>
            <a:r>
              <a:rPr lang="de-DE" sz="1000" b="1" u="sng" dirty="0" err="1">
                <a:solidFill>
                  <a:srgbClr val="C00000"/>
                </a:solidFill>
                <a:latin typeface="Arial" panose="020B0604020202020204" pitchFamily="34" charset="0"/>
                <a:cs typeface="Arial" panose="020B0604020202020204" pitchFamily="34" charset="0"/>
              </a:rPr>
              <a:t>Your</a:t>
            </a:r>
            <a:r>
              <a:rPr lang="de-DE" sz="1000" b="1" u="sng" dirty="0">
                <a:solidFill>
                  <a:srgbClr val="C00000"/>
                </a:solidFill>
                <a:latin typeface="Arial" panose="020B0604020202020204" pitchFamily="34" charset="0"/>
                <a:cs typeface="Arial" panose="020B0604020202020204" pitchFamily="34" charset="0"/>
              </a:rPr>
              <a:t> </a:t>
            </a:r>
            <a:r>
              <a:rPr lang="de-DE" sz="1000" b="1" u="sng" dirty="0" err="1">
                <a:solidFill>
                  <a:srgbClr val="C00000"/>
                </a:solidFill>
                <a:latin typeface="Arial" panose="020B0604020202020204" pitchFamily="34" charset="0"/>
                <a:cs typeface="Arial" panose="020B0604020202020204" pitchFamily="34" charset="0"/>
              </a:rPr>
              <a:t>responsiblities</a:t>
            </a:r>
            <a:r>
              <a:rPr lang="de-DE" sz="1000" b="1" u="sng" dirty="0">
                <a:solidFill>
                  <a:srgbClr val="C00000"/>
                </a:solidFill>
                <a:latin typeface="Arial" panose="020B0604020202020204" pitchFamily="34" charset="0"/>
                <a:cs typeface="Arial" panose="020B0604020202020204" pitchFamily="34" charset="0"/>
              </a:rPr>
              <a:t>:</a:t>
            </a:r>
          </a:p>
          <a:p>
            <a:pPr algn="just">
              <a:buClr>
                <a:schemeClr val="bg1">
                  <a:lumMod val="50000"/>
                </a:schemeClr>
              </a:buClr>
            </a:pPr>
            <a:endParaRPr lang="de-DE" sz="300" b="1" u="sng" dirty="0">
              <a:solidFill>
                <a:srgbClr val="FF0000"/>
              </a:solidFill>
              <a:latin typeface="Arial" panose="020B0604020202020204" pitchFamily="34" charset="0"/>
              <a:cs typeface="Arial" panose="020B0604020202020204" pitchFamily="34" charset="0"/>
            </a:endParaRPr>
          </a:p>
          <a:p>
            <a:pPr marL="17145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ea typeface="Calibri"/>
                <a:cs typeface="Arial" panose="020B0604020202020204" pitchFamily="34" charset="0"/>
              </a:rPr>
              <a:t>Support in the establishment of HR processes on site (onboarding, recruiting, data management, reporting, etc.) together with your team </a:t>
            </a:r>
          </a:p>
          <a:p>
            <a:pPr marL="17145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ea typeface="Calibri"/>
                <a:cs typeface="Arial" panose="020B0604020202020204" pitchFamily="34" charset="0"/>
              </a:rPr>
              <a:t>Recruiting activities ( conception of job advertisements, talent management, coordination of interviews) and onboarding of new employees (organization of the introduction phase and staffing)</a:t>
            </a:r>
          </a:p>
          <a:p>
            <a:pPr marL="17145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cs typeface="Arial" panose="020B0604020202020204" pitchFamily="34" charset="0"/>
              </a:rPr>
              <a:t>Responsibility for administrative tasks in the department </a:t>
            </a:r>
          </a:p>
          <a:p>
            <a:pPr marL="17145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cs typeface="Arial" panose="020B0604020202020204" pitchFamily="34" charset="0"/>
              </a:rPr>
              <a:t>Depending on previous HR experience, further involvement in a variety of exciting HR projects</a:t>
            </a:r>
            <a:endParaRPr lang="de-DE" sz="800" dirty="0">
              <a:latin typeface="Arial" panose="020B0604020202020204" pitchFamily="34" charset="0"/>
              <a:cs typeface="Arial" panose="020B0604020202020204" pitchFamily="34" charset="0"/>
            </a:endParaRPr>
          </a:p>
        </p:txBody>
      </p:sp>
      <p:sp>
        <p:nvSpPr>
          <p:cNvPr id="6" name="Rechteck 5"/>
          <p:cNvSpPr/>
          <p:nvPr/>
        </p:nvSpPr>
        <p:spPr>
          <a:xfrm>
            <a:off x="3785319" y="4247484"/>
            <a:ext cx="2956049" cy="1754326"/>
          </a:xfrm>
          <a:prstGeom prst="rect">
            <a:avLst/>
          </a:prstGeom>
        </p:spPr>
        <p:txBody>
          <a:bodyPr wrap="square">
            <a:spAutoFit/>
          </a:bodyPr>
          <a:lstStyle/>
          <a:p>
            <a:pPr algn="just">
              <a:buClr>
                <a:schemeClr val="bg1">
                  <a:lumMod val="50000"/>
                </a:schemeClr>
              </a:buClr>
            </a:pPr>
            <a:r>
              <a:rPr lang="de-DE" sz="1000" b="1" u="sng" dirty="0" err="1">
                <a:solidFill>
                  <a:srgbClr val="C00000"/>
                </a:solidFill>
                <a:latin typeface="Arial" panose="020B0604020202020204" pitchFamily="34" charset="0"/>
                <a:cs typeface="Arial" panose="020B0604020202020204" pitchFamily="34" charset="0"/>
              </a:rPr>
              <a:t>Your</a:t>
            </a:r>
            <a:r>
              <a:rPr lang="de-DE" sz="1000" b="1" u="sng" dirty="0">
                <a:solidFill>
                  <a:srgbClr val="C00000"/>
                </a:solidFill>
                <a:latin typeface="Arial" panose="020B0604020202020204" pitchFamily="34" charset="0"/>
                <a:cs typeface="Arial" panose="020B0604020202020204" pitchFamily="34" charset="0"/>
              </a:rPr>
              <a:t> </a:t>
            </a:r>
            <a:r>
              <a:rPr lang="de-DE" sz="1000" b="1" u="sng" dirty="0" err="1">
                <a:solidFill>
                  <a:srgbClr val="C00000"/>
                </a:solidFill>
                <a:latin typeface="Arial" panose="020B0604020202020204" pitchFamily="34" charset="0"/>
                <a:cs typeface="Arial" panose="020B0604020202020204" pitchFamily="34" charset="0"/>
              </a:rPr>
              <a:t>profile</a:t>
            </a:r>
            <a:r>
              <a:rPr lang="de-DE" sz="1000" b="1" u="sng" dirty="0">
                <a:solidFill>
                  <a:srgbClr val="C00000"/>
                </a:solidFill>
                <a:latin typeface="Arial" panose="020B0604020202020204" pitchFamily="34" charset="0"/>
                <a:cs typeface="Arial" panose="020B0604020202020204" pitchFamily="34" charset="0"/>
              </a:rPr>
              <a:t>:</a:t>
            </a:r>
          </a:p>
          <a:p>
            <a:pPr algn="just">
              <a:buClr>
                <a:schemeClr val="bg1">
                  <a:lumMod val="50000"/>
                </a:schemeClr>
              </a:buClr>
            </a:pPr>
            <a:endParaRPr lang="de-DE" sz="300" b="1" u="sng" dirty="0">
              <a:solidFill>
                <a:srgbClr val="FF0000"/>
              </a:solidFill>
              <a:latin typeface="Arial" panose="020B0604020202020204" pitchFamily="34" charset="0"/>
              <a:cs typeface="Arial" panose="020B0604020202020204" pitchFamily="34" charset="0"/>
            </a:endParaRPr>
          </a:p>
          <a:p>
            <a:pPr marL="17145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cs typeface="Arial" panose="020B0604020202020204" pitchFamily="34" charset="0"/>
              </a:rPr>
              <a:t>Successfully completed at least four semesters of a study program with HR modules </a:t>
            </a:r>
          </a:p>
          <a:p>
            <a:pPr marL="17145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cs typeface="Arial" panose="020B0604020202020204" pitchFamily="34" charset="0"/>
              </a:rPr>
              <a:t>First relevant work experience in Human Resources is of great advantage</a:t>
            </a:r>
          </a:p>
          <a:p>
            <a:pPr marL="17145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cs typeface="Arial" panose="020B0604020202020204" pitchFamily="34" charset="0"/>
              </a:rPr>
              <a:t>Reliable, independent and analytical working style</a:t>
            </a:r>
          </a:p>
          <a:p>
            <a:pPr marL="17145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cs typeface="Arial" panose="020B0604020202020204" pitchFamily="34" charset="0"/>
              </a:rPr>
              <a:t>Enthusiasm, courage and passion for the HR department</a:t>
            </a:r>
          </a:p>
          <a:p>
            <a:pPr marL="17145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cs typeface="Arial" panose="020B0604020202020204" pitchFamily="34" charset="0"/>
              </a:rPr>
              <a:t>Communication skills and team player characteristics</a:t>
            </a:r>
          </a:p>
          <a:p>
            <a:pPr marL="17145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ea typeface="Calibri"/>
                <a:cs typeface="Arial" panose="020B0604020202020204" pitchFamily="34" charset="0"/>
              </a:rPr>
              <a:t>Very good German or English language skills, written and spoken</a:t>
            </a:r>
          </a:p>
          <a:p>
            <a:pPr marL="171450" indent="-171450">
              <a:spcAft>
                <a:spcPts val="300"/>
              </a:spcAft>
              <a:buClr>
                <a:srgbClr val="C00000"/>
              </a:buClr>
              <a:buSzPct val="100000"/>
              <a:buFont typeface="Wingdings" panose="05000000000000000000" pitchFamily="2" charset="2"/>
              <a:buChar char="§"/>
              <a:tabLst>
                <a:tab pos="457200" algn="l"/>
              </a:tabLst>
            </a:pPr>
            <a:r>
              <a:rPr lang="en-US" sz="800" dirty="0">
                <a:latin typeface="Arial" panose="020B0604020202020204" pitchFamily="34" charset="0"/>
                <a:ea typeface="Calibri"/>
                <a:cs typeface="Arial" panose="020B0604020202020204" pitchFamily="34" charset="0"/>
              </a:rPr>
              <a:t>Familiarity with all common MS-Office programs </a:t>
            </a:r>
            <a:endParaRPr lang="de-DE" sz="800" dirty="0">
              <a:latin typeface="Arial" panose="020B0604020202020204" pitchFamily="34" charset="0"/>
              <a:ea typeface="Calibri"/>
              <a:cs typeface="Arial" panose="020B0604020202020204" pitchFamily="34" charset="0"/>
            </a:endParaRPr>
          </a:p>
        </p:txBody>
      </p:sp>
      <p:sp>
        <p:nvSpPr>
          <p:cNvPr id="7" name="Rechteck 6"/>
          <p:cNvSpPr/>
          <p:nvPr/>
        </p:nvSpPr>
        <p:spPr>
          <a:xfrm>
            <a:off x="184790" y="6174680"/>
            <a:ext cx="6582218" cy="1692771"/>
          </a:xfrm>
          <a:prstGeom prst="rect">
            <a:avLst/>
          </a:prstGeom>
        </p:spPr>
        <p:txBody>
          <a:bodyPr wrap="square">
            <a:spAutoFit/>
          </a:bodyPr>
          <a:lstStyle/>
          <a:p>
            <a:pPr algn="just">
              <a:buClr>
                <a:schemeClr val="bg1">
                  <a:lumMod val="50000"/>
                </a:schemeClr>
              </a:buClr>
            </a:pPr>
            <a:r>
              <a:rPr lang="de-DE" sz="1000" b="1" u="sng" dirty="0" err="1">
                <a:solidFill>
                  <a:srgbClr val="C00000"/>
                </a:solidFill>
                <a:latin typeface="Arial" panose="020B0604020202020204" pitchFamily="34" charset="0"/>
                <a:cs typeface="Arial" panose="020B0604020202020204" pitchFamily="34" charset="0"/>
              </a:rPr>
              <a:t>We</a:t>
            </a:r>
            <a:r>
              <a:rPr lang="de-DE" sz="1000" b="1" u="sng" dirty="0">
                <a:solidFill>
                  <a:srgbClr val="C00000"/>
                </a:solidFill>
                <a:latin typeface="Arial" panose="020B0604020202020204" pitchFamily="34" charset="0"/>
                <a:cs typeface="Arial" panose="020B0604020202020204" pitchFamily="34" charset="0"/>
              </a:rPr>
              <a:t> </a:t>
            </a:r>
            <a:r>
              <a:rPr lang="de-DE" sz="1000" b="1" u="sng" dirty="0" err="1">
                <a:solidFill>
                  <a:srgbClr val="C00000"/>
                </a:solidFill>
                <a:latin typeface="Arial" panose="020B0604020202020204" pitchFamily="34" charset="0"/>
                <a:cs typeface="Arial" panose="020B0604020202020204" pitchFamily="34" charset="0"/>
              </a:rPr>
              <a:t>offer</a:t>
            </a:r>
            <a:endParaRPr lang="de-DE" sz="1000" b="1" u="sng" dirty="0">
              <a:solidFill>
                <a:srgbClr val="C00000"/>
              </a:solidFill>
              <a:latin typeface="Arial" panose="020B0604020202020204" pitchFamily="34" charset="0"/>
              <a:cs typeface="Arial" panose="020B0604020202020204" pitchFamily="34" charset="0"/>
            </a:endParaRPr>
          </a:p>
          <a:p>
            <a:pPr algn="just">
              <a:buClr>
                <a:schemeClr val="bg1">
                  <a:lumMod val="50000"/>
                </a:schemeClr>
              </a:buClr>
            </a:pPr>
            <a:endParaRPr lang="de-DE" sz="300" b="1" dirty="0">
              <a:solidFill>
                <a:srgbClr val="C00000"/>
              </a:solidFill>
              <a:latin typeface="Arial" panose="020B0604020202020204" pitchFamily="34" charset="0"/>
              <a:cs typeface="Arial" panose="020B0604020202020204" pitchFamily="34" charset="0"/>
            </a:endParaRPr>
          </a:p>
          <a:p>
            <a:pPr algn="just"/>
            <a:r>
              <a:rPr lang="en-US" sz="800" dirty="0">
                <a:latin typeface="Arial" panose="020B0604020202020204" pitchFamily="34" charset="0"/>
                <a:cs typeface="Arial" panose="020B0604020202020204" pitchFamily="34" charset="0"/>
              </a:rPr>
              <a:t>... an exciting internship within the ramp-up phase of our new location in Debrecen. With a broad insight into the daily business, we enable you to actively participate in the development and establishment of HR processes on site. You will have the opportunity to develop your international skills by working together with colleagues from all over Europe. Of course, you will be given practical support for a range of diverse and challenging tasks, as well as room for personal initiative and independent decision-making. </a:t>
            </a:r>
          </a:p>
          <a:p>
            <a:pPr algn="just"/>
            <a:endParaRPr lang="en-US" sz="800" dirty="0">
              <a:latin typeface="Arial" panose="020B0604020202020204" pitchFamily="34" charset="0"/>
              <a:cs typeface="Arial" panose="020B0604020202020204" pitchFamily="34" charset="0"/>
            </a:endParaRPr>
          </a:p>
          <a:p>
            <a:pPr algn="just"/>
            <a:endParaRPr lang="en-US" sz="800" dirty="0">
              <a:latin typeface="Arial" panose="020B0604020202020204" pitchFamily="34" charset="0"/>
              <a:cs typeface="Arial" panose="020B0604020202020204" pitchFamily="34" charset="0"/>
            </a:endParaRPr>
          </a:p>
          <a:p>
            <a:pPr algn="just"/>
            <a:r>
              <a:rPr lang="en-US" sz="800" dirty="0">
                <a:latin typeface="Arial" panose="020B0604020202020204" pitchFamily="34" charset="0"/>
                <a:cs typeface="Arial" panose="020B0604020202020204" pitchFamily="34" charset="0"/>
              </a:rPr>
              <a:t>We are looking forward to your application!</a:t>
            </a:r>
          </a:p>
          <a:p>
            <a:pPr algn="just"/>
            <a:endParaRPr lang="en-US" sz="800" dirty="0">
              <a:latin typeface="Arial" panose="020B0604020202020204" pitchFamily="34" charset="0"/>
              <a:cs typeface="Arial" panose="020B0604020202020204" pitchFamily="34" charset="0"/>
            </a:endParaRPr>
          </a:p>
          <a:p>
            <a:pPr algn="just"/>
            <a:r>
              <a:rPr lang="de-DE" sz="800" dirty="0">
                <a:latin typeface="Arial" panose="020B0604020202020204" pitchFamily="34" charset="0"/>
                <a:cs typeface="Arial" panose="020B0604020202020204" pitchFamily="34" charset="0"/>
              </a:rPr>
              <a:t>Deufol Hungary </a:t>
            </a:r>
            <a:r>
              <a:rPr lang="de-DE" sz="800" dirty="0" err="1">
                <a:latin typeface="Arial" panose="020B0604020202020204" pitchFamily="34" charset="0"/>
                <a:cs typeface="Arial" panose="020B0604020202020204" pitchFamily="34" charset="0"/>
              </a:rPr>
              <a:t>Kft</a:t>
            </a:r>
            <a:r>
              <a:rPr lang="de-DE" sz="800" dirty="0">
                <a:latin typeface="Arial" panose="020B0604020202020204" pitchFamily="34" charset="0"/>
                <a:cs typeface="Arial" panose="020B0604020202020204" pitchFamily="34" charset="0"/>
              </a:rPr>
              <a:t>., Béla Szőke, bela.szoke@deufol.com, </a:t>
            </a:r>
            <a:r>
              <a:rPr lang="sv-SE" sz="800" dirty="0">
                <a:latin typeface="Arial" panose="020B0604020202020204" pitchFamily="34" charset="0"/>
                <a:cs typeface="Arial" panose="020B0604020202020204" pitchFamily="34" charset="0"/>
              </a:rPr>
              <a:t>Vamraktar ut. 3, Hall A3</a:t>
            </a:r>
            <a:r>
              <a:rPr lang="de-DE" sz="800" dirty="0">
                <a:latin typeface="Arial" panose="020B0604020202020204" pitchFamily="34" charset="0"/>
                <a:cs typeface="Arial" panose="020B0604020202020204" pitchFamily="34" charset="0"/>
              </a:rPr>
              <a:t>, </a:t>
            </a:r>
            <a:r>
              <a:rPr lang="de-DE" sz="800">
                <a:latin typeface="Arial" panose="020B0604020202020204" pitchFamily="34" charset="0"/>
                <a:cs typeface="Arial" panose="020B0604020202020204" pitchFamily="34" charset="0"/>
              </a:rPr>
              <a:t>4030 Debrecen.</a:t>
            </a:r>
            <a:endParaRPr lang="de-DE" sz="800" dirty="0">
              <a:latin typeface="Arial" panose="020B0604020202020204" pitchFamily="34" charset="0"/>
              <a:cs typeface="Arial" panose="020B0604020202020204" pitchFamily="34" charset="0"/>
            </a:endParaRPr>
          </a:p>
          <a:p>
            <a:pPr algn="just">
              <a:tabLst>
                <a:tab pos="5743575" algn="l"/>
              </a:tabLst>
            </a:pPr>
            <a:endParaRPr lang="de-DE" sz="800" dirty="0">
              <a:latin typeface="Arial" panose="020B0604020202020204" pitchFamily="34" charset="0"/>
              <a:cs typeface="Arial" panose="020B0604020202020204" pitchFamily="34" charset="0"/>
            </a:endParaRPr>
          </a:p>
          <a:p>
            <a:endParaRPr lang="de-DE" sz="300" u="sng" dirty="0">
              <a:latin typeface="Arial" panose="020B0604020202020204" pitchFamily="34" charset="0"/>
              <a:cs typeface="Arial" panose="020B0604020202020204" pitchFamily="34" charset="0"/>
              <a:hlinkClick r:id="rId4"/>
            </a:endParaRPr>
          </a:p>
          <a:p>
            <a:r>
              <a:rPr lang="de-DE" sz="800" u="sng" dirty="0">
                <a:latin typeface="Arial" panose="020B0604020202020204" pitchFamily="34" charset="0"/>
                <a:cs typeface="Arial" panose="020B0604020202020204" pitchFamily="34" charset="0"/>
                <a:hlinkClick r:id="rId4"/>
              </a:rPr>
              <a:t>www.deufol.com</a:t>
            </a:r>
            <a:r>
              <a:rPr lang="de-DE" sz="800" dirty="0">
                <a:latin typeface="Arial" panose="020B0604020202020204" pitchFamily="34" charset="0"/>
                <a:cs typeface="Arial" panose="020B0604020202020204" pitchFamily="34" charset="0"/>
              </a:rPr>
              <a:t> </a:t>
            </a:r>
          </a:p>
        </p:txBody>
      </p:sp>
      <p:sp>
        <p:nvSpPr>
          <p:cNvPr id="12" name="Rechteck 11"/>
          <p:cNvSpPr/>
          <p:nvPr/>
        </p:nvSpPr>
        <p:spPr>
          <a:xfrm>
            <a:off x="153006" y="2648648"/>
            <a:ext cx="6588362" cy="150980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just"/>
            <a:r>
              <a:rPr lang="en-US" sz="800" dirty="0">
                <a:solidFill>
                  <a:schemeClr val="tx1"/>
                </a:solidFill>
                <a:latin typeface="Arial" panose="020B0604020202020204" pitchFamily="34" charset="0"/>
                <a:ea typeface="Calibri"/>
                <a:cs typeface="Arial" panose="020B0604020202020204" pitchFamily="34" charset="0"/>
              </a:rPr>
              <a:t>Do you consider people to be a company's most important asset? You would like to make an active contribution to the ramp-up phase of an internationally operating business? At the same time, you would like to gain valuable practical experience for your future career start? If so, we have the solution!</a:t>
            </a:r>
          </a:p>
          <a:p>
            <a:pPr algn="just"/>
            <a:r>
              <a:rPr lang="de-DE" sz="800" dirty="0">
                <a:solidFill>
                  <a:schemeClr val="tx1"/>
                </a:solidFill>
                <a:latin typeface="Arial" panose="020B0604020202020204" pitchFamily="34" charset="0"/>
                <a:ea typeface="Calibri"/>
                <a:cs typeface="Arial" panose="020B0604020202020204" pitchFamily="34" charset="0"/>
              </a:rPr>
              <a:t> </a:t>
            </a:r>
          </a:p>
          <a:p>
            <a:pPr algn="just"/>
            <a:r>
              <a:rPr lang="en-US" sz="800" dirty="0">
                <a:solidFill>
                  <a:schemeClr val="tx1"/>
                </a:solidFill>
                <a:latin typeface="Arial" panose="020B0604020202020204" pitchFamily="34" charset="0"/>
                <a:cs typeface="Arial" panose="020B0604020202020204" pitchFamily="34" charset="0"/>
              </a:rPr>
              <a:t>As an intern, we offer you the opportunity to gain insights into the work environment of a leading global packaging company with 90 sites in 11 countries. Our core business - industrial goods packaging - combines distinctive technical know-how with modern, self-developed IT and offers our customers customized solutions. Additionally, we provide related services for our customers along the entire supply chain and pursue our daily vision: </a:t>
            </a:r>
            <a:r>
              <a:rPr lang="en-US" sz="800" b="1" dirty="0">
                <a:solidFill>
                  <a:schemeClr val="tx1"/>
                </a:solidFill>
                <a:latin typeface="Arial" panose="020B0604020202020204" pitchFamily="34" charset="0"/>
                <a:cs typeface="Arial" panose="020B0604020202020204" pitchFamily="34" charset="0"/>
              </a:rPr>
              <a:t>REMOVING </a:t>
            </a:r>
            <a:r>
              <a:rPr lang="en-US" sz="800" b="1" dirty="0">
                <a:solidFill>
                  <a:srgbClr val="C00000"/>
                </a:solidFill>
                <a:latin typeface="Arial" panose="020B0604020202020204" pitchFamily="34" charset="0"/>
                <a:cs typeface="Arial" panose="020B0604020202020204" pitchFamily="34" charset="0"/>
              </a:rPr>
              <a:t>LIMITS</a:t>
            </a:r>
            <a:r>
              <a:rPr lang="en-US" sz="800" dirty="0">
                <a:solidFill>
                  <a:schemeClr val="tx1"/>
                </a:solidFill>
                <a:latin typeface="Arial" panose="020B0604020202020204" pitchFamily="34" charset="0"/>
                <a:cs typeface="Arial" panose="020B0604020202020204" pitchFamily="34" charset="0"/>
              </a:rPr>
              <a:t>. </a:t>
            </a:r>
          </a:p>
          <a:p>
            <a:pPr algn="just"/>
            <a:endParaRPr lang="en-US" sz="800" dirty="0">
              <a:solidFill>
                <a:schemeClr val="tx1"/>
              </a:solidFill>
              <a:latin typeface="Arial" panose="020B0604020202020204" pitchFamily="34" charset="0"/>
              <a:ea typeface="Calibri"/>
              <a:cs typeface="Arial" panose="020B0604020202020204" pitchFamily="34" charset="0"/>
            </a:endParaRPr>
          </a:p>
          <a:p>
            <a:pPr algn="just"/>
            <a:r>
              <a:rPr lang="en-US" sz="800" dirty="0">
                <a:solidFill>
                  <a:schemeClr val="tx1"/>
                </a:solidFill>
                <a:latin typeface="Arial" panose="020B0604020202020204" pitchFamily="34" charset="0"/>
                <a:ea typeface="Calibri"/>
                <a:cs typeface="Arial" panose="020B0604020202020204" pitchFamily="34" charset="0"/>
              </a:rPr>
              <a:t>For our new plant in </a:t>
            </a:r>
            <a:r>
              <a:rPr lang="en-US" sz="800" b="1" dirty="0">
                <a:solidFill>
                  <a:schemeClr val="tx1"/>
                </a:solidFill>
                <a:latin typeface="Arial" panose="020B0604020202020204" pitchFamily="34" charset="0"/>
                <a:ea typeface="Calibri"/>
                <a:cs typeface="Arial" panose="020B0604020202020204" pitchFamily="34" charset="0"/>
              </a:rPr>
              <a:t>Debrecen</a:t>
            </a:r>
            <a:r>
              <a:rPr lang="en-US" sz="800" dirty="0">
                <a:solidFill>
                  <a:schemeClr val="tx1"/>
                </a:solidFill>
                <a:latin typeface="Arial" panose="020B0604020202020204" pitchFamily="34" charset="0"/>
                <a:ea typeface="Calibri"/>
                <a:cs typeface="Arial" panose="020B0604020202020204" pitchFamily="34" charset="0"/>
              </a:rPr>
              <a:t>, we are currently looking for an </a:t>
            </a:r>
            <a:r>
              <a:rPr lang="en-US" sz="800" b="1" dirty="0">
                <a:solidFill>
                  <a:schemeClr val="tx1"/>
                </a:solidFill>
                <a:latin typeface="Arial" panose="020B0604020202020204" pitchFamily="34" charset="0"/>
                <a:ea typeface="Calibri"/>
                <a:cs typeface="Arial" panose="020B0604020202020204" pitchFamily="34" charset="0"/>
              </a:rPr>
              <a:t>Intern Human Relations (m/f/d) </a:t>
            </a:r>
            <a:r>
              <a:rPr lang="en-US" sz="800" dirty="0">
                <a:solidFill>
                  <a:schemeClr val="tx1"/>
                </a:solidFill>
                <a:latin typeface="Arial" panose="020B0604020202020204" pitchFamily="34" charset="0"/>
                <a:ea typeface="Calibri"/>
                <a:cs typeface="Arial" panose="020B0604020202020204" pitchFamily="34" charset="0"/>
              </a:rPr>
              <a:t>from </a:t>
            </a:r>
            <a:r>
              <a:rPr lang="en-US" sz="800" b="1" dirty="0">
                <a:solidFill>
                  <a:schemeClr val="tx1"/>
                </a:solidFill>
                <a:latin typeface="Arial" panose="020B0604020202020204" pitchFamily="34" charset="0"/>
                <a:ea typeface="Calibri"/>
                <a:cs typeface="Arial" panose="020B0604020202020204" pitchFamily="34" charset="0"/>
              </a:rPr>
              <a:t>February to May 2020</a:t>
            </a:r>
            <a:r>
              <a:rPr lang="en-US" sz="800" dirty="0">
                <a:solidFill>
                  <a:schemeClr val="tx1"/>
                </a:solidFill>
                <a:latin typeface="Arial" panose="020B0604020202020204" pitchFamily="34" charset="0"/>
                <a:ea typeface="Calibri"/>
                <a:cs typeface="Arial" panose="020B0604020202020204" pitchFamily="34" charset="0"/>
              </a:rPr>
              <a:t>.</a:t>
            </a:r>
            <a:endParaRPr lang="de-DE" sz="800" dirty="0">
              <a:solidFill>
                <a:schemeClr val="tx1"/>
              </a:solidFill>
              <a:latin typeface="Arial" panose="020B0604020202020204" pitchFamily="34" charset="0"/>
              <a:ea typeface="Calibri"/>
              <a:cs typeface="Arial" panose="020B0604020202020204" pitchFamily="34" charset="0"/>
            </a:endParaRPr>
          </a:p>
        </p:txBody>
      </p:sp>
      <p:pic>
        <p:nvPicPr>
          <p:cNvPr id="11" name="Grafik 10">
            <a:extLst>
              <a:ext uri="{FF2B5EF4-FFF2-40B4-BE49-F238E27FC236}">
                <a16:creationId xmlns:a16="http://schemas.microsoft.com/office/drawing/2014/main" xmlns="" id="{746DC250-83C6-40D2-886D-AD761C10575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25651" y="312256"/>
            <a:ext cx="1899693" cy="749856"/>
          </a:xfrm>
          <a:prstGeom prst="rect">
            <a:avLst/>
          </a:prstGeom>
        </p:spPr>
      </p:pic>
      <p:sp>
        <p:nvSpPr>
          <p:cNvPr id="13" name="Rectangle 7"/>
          <p:cNvSpPr>
            <a:spLocks noChangeArrowheads="1"/>
          </p:cNvSpPr>
          <p:nvPr/>
        </p:nvSpPr>
        <p:spPr bwMode="auto">
          <a:xfrm>
            <a:off x="-19397" y="2210935"/>
            <a:ext cx="5032573" cy="324000"/>
          </a:xfrm>
          <a:prstGeom prst="rect">
            <a:avLst/>
          </a:prstGeom>
          <a:solidFill>
            <a:schemeClr val="bg1">
              <a:alpha val="76000"/>
            </a:schemeClr>
          </a:solidFill>
          <a:ln>
            <a:noFill/>
          </a:ln>
        </p:spPr>
        <p:txBody>
          <a:bodyPr wrap="none" anchor="ctr"/>
          <a:lstStyle>
            <a:lvl1pPr>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1pPr>
            <a:lvl2pPr marL="742950" indent="-28575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2pPr>
            <a:lvl3pPr marL="1143000" indent="-22860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3pPr>
            <a:lvl4pPr marL="1600200" indent="-22860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4pPr>
            <a:lvl5pPr marL="2057400" indent="-22860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B9202D"/>
              </a:buClr>
              <a:buFont typeface="Wingdings" panose="05000000000000000000" pitchFamily="2" charset="2"/>
              <a:buChar char="§"/>
              <a:defRPr sz="1400">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B9202D"/>
              </a:buClr>
              <a:buFont typeface="Wingdings" panose="05000000000000000000" pitchFamily="2" charset="2"/>
              <a:buChar char="§"/>
              <a:defRPr sz="1400">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B9202D"/>
              </a:buClr>
              <a:buFont typeface="Wingdings" panose="05000000000000000000" pitchFamily="2" charset="2"/>
              <a:buChar char="§"/>
              <a:defRPr sz="1400">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B9202D"/>
              </a:buClr>
              <a:buFont typeface="Wingdings" panose="05000000000000000000" pitchFamily="2" charset="2"/>
              <a:buChar char="§"/>
              <a:defRPr sz="1400">
                <a:solidFill>
                  <a:schemeClr val="tx1"/>
                </a:solidFill>
                <a:latin typeface="Arial" panose="020B0604020202020204" pitchFamily="34" charset="0"/>
              </a:defRPr>
            </a:lvl9pPr>
          </a:lstStyle>
          <a:p>
            <a:pPr>
              <a:lnSpc>
                <a:spcPct val="100000"/>
              </a:lnSpc>
              <a:spcBef>
                <a:spcPct val="0"/>
              </a:spcBef>
              <a:buClrTx/>
              <a:buFontTx/>
              <a:buNone/>
            </a:pPr>
            <a:endParaRPr lang="de-DE" altLang="de-DE" sz="2400"/>
          </a:p>
        </p:txBody>
      </p:sp>
      <p:sp>
        <p:nvSpPr>
          <p:cNvPr id="14" name="Rectangle 9"/>
          <p:cNvSpPr>
            <a:spLocks noChangeArrowheads="1"/>
          </p:cNvSpPr>
          <p:nvPr/>
        </p:nvSpPr>
        <p:spPr bwMode="auto">
          <a:xfrm>
            <a:off x="188640" y="2210935"/>
            <a:ext cx="6049985" cy="3633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a:lstStyle>
            <a:lvl1pPr marL="342900" indent="-34290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1pPr>
            <a:lvl2pPr marL="742950" indent="-28575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2pPr>
            <a:lvl3pPr marL="1143000" indent="-22860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3pPr>
            <a:lvl4pPr marL="1562100" indent="-22860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4pPr>
            <a:lvl5pPr marL="1981200" indent="-228600">
              <a:lnSpc>
                <a:spcPct val="90000"/>
              </a:lnSpc>
              <a:spcBef>
                <a:spcPct val="20000"/>
              </a:spcBef>
              <a:buClr>
                <a:srgbClr val="B9202D"/>
              </a:buClr>
              <a:buFont typeface="Wingdings" panose="05000000000000000000" pitchFamily="2" charset="2"/>
              <a:buChar char="§"/>
              <a:defRPr sz="1400">
                <a:solidFill>
                  <a:schemeClr val="tx1"/>
                </a:solidFill>
                <a:latin typeface="Arial" panose="020B0604020202020204" pitchFamily="34" charset="0"/>
              </a:defRPr>
            </a:lvl5pPr>
            <a:lvl6pPr marL="2438400" indent="-228600" eaLnBrk="0" fontAlgn="base" hangingPunct="0">
              <a:lnSpc>
                <a:spcPct val="90000"/>
              </a:lnSpc>
              <a:spcBef>
                <a:spcPct val="20000"/>
              </a:spcBef>
              <a:spcAft>
                <a:spcPct val="0"/>
              </a:spcAft>
              <a:buClr>
                <a:srgbClr val="B9202D"/>
              </a:buClr>
              <a:buFont typeface="Wingdings" panose="05000000000000000000" pitchFamily="2" charset="2"/>
              <a:buChar char="§"/>
              <a:defRPr sz="1400">
                <a:solidFill>
                  <a:schemeClr val="tx1"/>
                </a:solidFill>
                <a:latin typeface="Arial" panose="020B0604020202020204" pitchFamily="34" charset="0"/>
              </a:defRPr>
            </a:lvl6pPr>
            <a:lvl7pPr marL="2895600" indent="-228600" eaLnBrk="0" fontAlgn="base" hangingPunct="0">
              <a:lnSpc>
                <a:spcPct val="90000"/>
              </a:lnSpc>
              <a:spcBef>
                <a:spcPct val="20000"/>
              </a:spcBef>
              <a:spcAft>
                <a:spcPct val="0"/>
              </a:spcAft>
              <a:buClr>
                <a:srgbClr val="B9202D"/>
              </a:buClr>
              <a:buFont typeface="Wingdings" panose="05000000000000000000" pitchFamily="2" charset="2"/>
              <a:buChar char="§"/>
              <a:defRPr sz="1400">
                <a:solidFill>
                  <a:schemeClr val="tx1"/>
                </a:solidFill>
                <a:latin typeface="Arial" panose="020B0604020202020204" pitchFamily="34" charset="0"/>
              </a:defRPr>
            </a:lvl7pPr>
            <a:lvl8pPr marL="3352800" indent="-228600" eaLnBrk="0" fontAlgn="base" hangingPunct="0">
              <a:lnSpc>
                <a:spcPct val="90000"/>
              </a:lnSpc>
              <a:spcBef>
                <a:spcPct val="20000"/>
              </a:spcBef>
              <a:spcAft>
                <a:spcPct val="0"/>
              </a:spcAft>
              <a:buClr>
                <a:srgbClr val="B9202D"/>
              </a:buClr>
              <a:buFont typeface="Wingdings" panose="05000000000000000000" pitchFamily="2" charset="2"/>
              <a:buChar char="§"/>
              <a:defRPr sz="1400">
                <a:solidFill>
                  <a:schemeClr val="tx1"/>
                </a:solidFill>
                <a:latin typeface="Arial" panose="020B0604020202020204" pitchFamily="34" charset="0"/>
              </a:defRPr>
            </a:lvl8pPr>
            <a:lvl9pPr marL="3810000" indent="-228600" eaLnBrk="0" fontAlgn="base" hangingPunct="0">
              <a:lnSpc>
                <a:spcPct val="90000"/>
              </a:lnSpc>
              <a:spcBef>
                <a:spcPct val="20000"/>
              </a:spcBef>
              <a:spcAft>
                <a:spcPct val="0"/>
              </a:spcAft>
              <a:buClr>
                <a:srgbClr val="B9202D"/>
              </a:buClr>
              <a:buFont typeface="Wingdings" panose="05000000000000000000" pitchFamily="2" charset="2"/>
              <a:buChar char="§"/>
              <a:defRPr sz="1400">
                <a:solidFill>
                  <a:schemeClr val="tx1"/>
                </a:solidFill>
                <a:latin typeface="Arial" panose="020B0604020202020204" pitchFamily="34" charset="0"/>
              </a:defRPr>
            </a:lvl9pPr>
          </a:lstStyle>
          <a:p>
            <a:pPr>
              <a:buNone/>
            </a:pPr>
            <a:r>
              <a:rPr lang="de-DE" altLang="de-DE" sz="1800" b="1" dirty="0">
                <a:latin typeface="Arial Bold" pitchFamily="1" charset="0"/>
              </a:rPr>
              <a:t>INTERN </a:t>
            </a:r>
            <a:r>
              <a:rPr lang="de-DE" altLang="de-DE" sz="1800" b="1" dirty="0">
                <a:solidFill>
                  <a:srgbClr val="C00000"/>
                </a:solidFill>
                <a:latin typeface="Arial Bold" pitchFamily="1" charset="0"/>
              </a:rPr>
              <a:t>HUMAN RELATIONS </a:t>
            </a:r>
            <a:r>
              <a:rPr lang="de-DE" altLang="de-DE" sz="1800" b="1" dirty="0">
                <a:solidFill>
                  <a:srgbClr val="C00000"/>
                </a:solidFill>
              </a:rPr>
              <a:t>(M/F/D)</a:t>
            </a:r>
          </a:p>
        </p:txBody>
      </p:sp>
    </p:spTree>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330</Words>
  <Application>Microsoft Office PowerPoint</Application>
  <PresentationFormat>Egyéni</PresentationFormat>
  <Paragraphs>33</Paragraphs>
  <Slides>1</Slides>
  <Notes>1</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1</vt:i4>
      </vt:variant>
    </vt:vector>
  </HeadingPairs>
  <TitlesOfParts>
    <vt:vector size="6" baseType="lpstr">
      <vt:lpstr>Arial</vt:lpstr>
      <vt:lpstr>Arial Bold</vt:lpstr>
      <vt:lpstr>Calibri</vt:lpstr>
      <vt:lpstr>Wingdings</vt:lpstr>
      <vt:lpstr>Larissa-Design</vt:lpstr>
      <vt:lpstr>PowerPoint bemutató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Baumgarte, Anne</dc:creator>
  <cp:lastModifiedBy>Dankóné</cp:lastModifiedBy>
  <cp:revision>504</cp:revision>
  <cp:lastPrinted>2017-09-04T09:37:34Z</cp:lastPrinted>
  <dcterms:created xsi:type="dcterms:W3CDTF">2011-07-28T20:31:05Z</dcterms:created>
  <dcterms:modified xsi:type="dcterms:W3CDTF">2020-01-23T08:21:08Z</dcterms:modified>
</cp:coreProperties>
</file>